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017" r:id="rId3"/>
    <p:sldId id="1040" r:id="rId4"/>
    <p:sldId id="1041" r:id="rId5"/>
    <p:sldId id="1042" r:id="rId6"/>
    <p:sldId id="1043" r:id="rId7"/>
    <p:sldId id="1019" r:id="rId8"/>
    <p:sldId id="1023" r:id="rId9"/>
    <p:sldId id="1045" r:id="rId10"/>
    <p:sldId id="1046" r:id="rId11"/>
    <p:sldId id="1026" r:id="rId12"/>
    <p:sldId id="1047" r:id="rId13"/>
    <p:sldId id="1025" r:id="rId14"/>
    <p:sldId id="1050" r:id="rId15"/>
    <p:sldId id="1018" r:id="rId16"/>
    <p:sldId id="1051" r:id="rId17"/>
    <p:sldId id="1054" r:id="rId18"/>
    <p:sldId id="1053" r:id="rId19"/>
    <p:sldId id="1052" r:id="rId20"/>
    <p:sldId id="1048" r:id="rId21"/>
    <p:sldId id="1055" r:id="rId22"/>
    <p:sldId id="1030" r:id="rId23"/>
    <p:sldId id="1036" r:id="rId24"/>
    <p:sldId id="105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3</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4</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多普勒效应</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及其应用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多普勒效应的特点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多普勒效应是指所接收到的波的频率与波源频率不同的现象，并不是接收到波的强度发生变化的现象，要正确区分频率和强度这两个物理量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观察者垂直于波的传播方向移动时，不产生多普勒效应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波的传播速度不因波源的移动而改变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多普勒效应的普遍特性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：不是只有机械波会产生多普勒效应，电磁波也会产生这一现象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06074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多普勒效应，下列说法正确的是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多普勒效应是由于波的叠加引起的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当观察者匀速远离波源时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当波源向观察者匀速靠近时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波源的频率会变大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只有声波才能发生多普勒效应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478582" y="905454"/>
            <a:ext cx="1127935" cy="363305"/>
          </a:xfrm>
          <a:prstGeom prst="rect">
            <a:avLst/>
          </a:prstGeom>
        </p:spPr>
      </p:pic>
      <p:pic>
        <p:nvPicPr>
          <p:cNvPr id="4" name="24答案.eps" descr="id:2147493967;FounderCES"/>
          <p:cNvPicPr/>
          <p:nvPr/>
        </p:nvPicPr>
        <p:blipFill>
          <a:blip r:embed="rId3"/>
          <a:stretch>
            <a:fillRect/>
          </a:stretch>
        </p:blipFill>
        <p:spPr>
          <a:xfrm>
            <a:off x="432453" y="3714482"/>
            <a:ext cx="864096" cy="307834"/>
          </a:xfrm>
          <a:prstGeom prst="rect">
            <a:avLst/>
          </a:prstGeom>
        </p:spPr>
      </p:pic>
      <p:sp>
        <p:nvSpPr>
          <p:cNvPr id="6" name="矩形 5"/>
          <p:cNvSpPr/>
          <p:nvPr/>
        </p:nvSpPr>
        <p:spPr>
          <a:xfrm>
            <a:off x="1334052" y="3645024"/>
            <a:ext cx="389850" cy="461665"/>
          </a:xfrm>
          <a:prstGeom prst="rect">
            <a:avLst/>
          </a:prstGeom>
        </p:spPr>
        <p:txBody>
          <a:bodyPr wrap="none">
            <a:spAutoFit/>
          </a:bodyPr>
          <a:lstStyle/>
          <a:p>
            <a:r>
              <a:rPr lang="en-US" altLang="zh-CN" sz="2400">
                <a:solidFill>
                  <a:srgbClr val="000000"/>
                </a:solidFill>
              </a:rPr>
              <a:t>B</a:t>
            </a:r>
            <a:endParaRPr lang="zh-CN" altLang="en-US"/>
          </a:p>
        </p:txBody>
      </p:sp>
      <p:sp>
        <p:nvSpPr>
          <p:cNvPr id="7" name="内容占位符 1"/>
          <p:cNvSpPr txBox="1">
            <a:spLocks/>
          </p:cNvSpPr>
          <p:nvPr/>
        </p:nvSpPr>
        <p:spPr bwMode="auto">
          <a:xfrm>
            <a:off x="334566" y="407107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多普勒效应是由于观察者和波源间位置的变化而产生的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当观察者匀速远离波源时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当波源向观察者匀速靠近时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观察者接收到的波的频率会变大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但波源的频率不变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多普勒效应不仅仅适用于声波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也适用于其他类型的波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如电磁波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3960;FounderCES"/>
          <p:cNvPicPr/>
          <p:nvPr/>
        </p:nvPicPr>
        <p:blipFill>
          <a:blip r:embed="rId4"/>
          <a:stretch>
            <a:fillRect/>
          </a:stretch>
        </p:blipFill>
        <p:spPr>
          <a:xfrm>
            <a:off x="452294" y="4287103"/>
            <a:ext cx="808161" cy="288032"/>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多普勒效应的几种情况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2443;FounderCES"/>
          <p:cNvPicPr/>
          <p:nvPr/>
        </p:nvPicPr>
        <p:blipFill>
          <a:blip r:embed="rId2"/>
          <a:stretch>
            <a:fillRect/>
          </a:stretch>
        </p:blipFill>
        <p:spPr>
          <a:xfrm>
            <a:off x="486888" y="925972"/>
            <a:ext cx="1025114" cy="360040"/>
          </a:xfrm>
          <a:prstGeom prst="rect">
            <a:avLst/>
          </a:prstGeom>
        </p:spPr>
      </p:pic>
      <p:graphicFrame>
        <p:nvGraphicFramePr>
          <p:cNvPr id="4" name="表格 3"/>
          <p:cNvGraphicFramePr>
            <a:graphicFrameLocks noGrp="1"/>
          </p:cNvGraphicFramePr>
          <p:nvPr>
            <p:extLst>
              <p:ext uri="{D42A27DB-BD31-4B8C-83A1-F6EECF244321}">
                <p14:modId xmlns:p14="http://schemas.microsoft.com/office/powerpoint/2010/main" val="882619434"/>
              </p:ext>
            </p:extLst>
          </p:nvPr>
        </p:nvGraphicFramePr>
        <p:xfrm>
          <a:off x="478582" y="1484784"/>
          <a:ext cx="11305256" cy="4526068"/>
        </p:xfrm>
        <a:graphic>
          <a:graphicData uri="http://schemas.openxmlformats.org/drawingml/2006/table">
            <a:tbl>
              <a:tblPr firstRow="1" firstCol="1" bandRow="1"/>
              <a:tblGrid>
                <a:gridCol w="5256584">
                  <a:extLst>
                    <a:ext uri="{9D8B030D-6E8A-4147-A177-3AD203B41FA5}">
                      <a16:colId xmlns:a16="http://schemas.microsoft.com/office/drawing/2014/main" val="653102235"/>
                    </a:ext>
                  </a:extLst>
                </a:gridCol>
                <a:gridCol w="1656184">
                  <a:extLst>
                    <a:ext uri="{9D8B030D-6E8A-4147-A177-3AD203B41FA5}">
                      <a16:colId xmlns:a16="http://schemas.microsoft.com/office/drawing/2014/main" val="3528355900"/>
                    </a:ext>
                  </a:extLst>
                </a:gridCol>
                <a:gridCol w="4392488">
                  <a:extLst>
                    <a:ext uri="{9D8B030D-6E8A-4147-A177-3AD203B41FA5}">
                      <a16:colId xmlns:a16="http://schemas.microsoft.com/office/drawing/2014/main" val="3342972340"/>
                    </a:ext>
                  </a:extLst>
                </a:gridCol>
              </a:tblGrid>
              <a:tr h="502885">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相对位置</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214382038"/>
                  </a:ext>
                </a:extLst>
              </a:tr>
              <a:tr h="1005769">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和观察者</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相对位置不变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如图所示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音调不变</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225736965"/>
                  </a:ext>
                </a:extLst>
              </a:tr>
              <a:tr h="2011539">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mj-ea"/>
                          <a:ea typeface="+mj-ea"/>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mj-ea"/>
                          <a:ea typeface="+mj-ea"/>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如图所示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若靠近波源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mn-ea"/>
                          <a:ea typeface="+mn-ea"/>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音调变高</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若远离波源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mn-ea"/>
                          <a:ea typeface="+mn-ea"/>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音调变低</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52450914"/>
                  </a:ext>
                </a:extLst>
              </a:tr>
              <a:tr h="1005769">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a:solidFill>
                            <a:srgbClr val="000000"/>
                          </a:solidFill>
                          <a:effectLst/>
                          <a:latin typeface="+mj-ea"/>
                          <a:ea typeface="+mj-ea"/>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如图所示</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观察者</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音调变高</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72670623"/>
                  </a:ext>
                </a:extLst>
              </a:tr>
            </a:tbl>
          </a:graphicData>
        </a:graphic>
      </p:graphicFrame>
      <p:pic>
        <p:nvPicPr>
          <p:cNvPr id="1027" name="hjqw58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7214" y="2114178"/>
            <a:ext cx="738758" cy="7387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hjqw59n.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5206" y="3554338"/>
            <a:ext cx="844295" cy="738758"/>
          </a:xfrm>
          <a:prstGeom prst="rect">
            <a:avLst/>
          </a:prstGeom>
          <a:noFill/>
          <a:extLst>
            <a:ext uri="{909E8E84-426E-40DD-AFC4-6F175D3DCCD1}">
              <a14:hiddenFill xmlns:a14="http://schemas.microsoft.com/office/drawing/2010/main">
                <a:solidFill>
                  <a:srgbClr val="FFFFFF"/>
                </a:solidFill>
              </a14:hiddenFill>
            </a:ext>
          </a:extLst>
        </p:spPr>
      </p:pic>
      <p:pic>
        <p:nvPicPr>
          <p:cNvPr id="1025" name="hjqw60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5206" y="5043531"/>
            <a:ext cx="939278" cy="833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2461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754326"/>
          </a:xfrm>
        </p:spPr>
        <p:txBody>
          <a:bodyPr/>
          <a:lstStyle/>
          <a:p>
            <a:pPr algn="dist"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警车上的警报器发射频率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Hz</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的声波，警车远离静止的观察者向一</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悬崖行驶，车速</a:t>
            </a:r>
            <a:r>
              <a:rPr lang="en-US" altLang="zh-CN" b="1" i="1" spc="-9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已知此时声音在空气中的传播速度为</a:t>
            </a:r>
            <a:r>
              <a:rPr lang="en-US" altLang="zh-CN" b="1" i="1" spc="-9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pc="-9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330 m/s</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，试问：</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观察者直接从警报器听到的声音频率是多大？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78581" y="944354"/>
            <a:ext cx="1080121" cy="347578"/>
          </a:xfrm>
          <a:prstGeom prst="rect">
            <a:avLst/>
          </a:prstGeom>
        </p:spPr>
      </p:pic>
      <p:pic>
        <p:nvPicPr>
          <p:cNvPr id="4" name="24答案.eps" descr="id:2147493967;FounderCES"/>
          <p:cNvPicPr/>
          <p:nvPr/>
        </p:nvPicPr>
        <p:blipFill>
          <a:blip r:embed="rId3"/>
          <a:stretch>
            <a:fillRect/>
          </a:stretch>
        </p:blipFill>
        <p:spPr>
          <a:xfrm>
            <a:off x="502431" y="2599953"/>
            <a:ext cx="912255" cy="324991"/>
          </a:xfrm>
          <a:prstGeom prst="rect">
            <a:avLst/>
          </a:prstGeom>
        </p:spPr>
      </p:pic>
      <p:sp>
        <p:nvSpPr>
          <p:cNvPr id="7" name="矩形 6"/>
          <p:cNvSpPr/>
          <p:nvPr/>
        </p:nvSpPr>
        <p:spPr>
          <a:xfrm>
            <a:off x="1414686" y="2535287"/>
            <a:ext cx="1329210" cy="461665"/>
          </a:xfrm>
          <a:prstGeom prst="rect">
            <a:avLst/>
          </a:prstGeom>
        </p:spPr>
        <p:txBody>
          <a:bodyPr wrap="none">
            <a:spAutoFit/>
          </a:bodyPr>
          <a:lstStyle/>
          <a:p>
            <a:r>
              <a:rPr lang="en-US" altLang="zh-CN" sz="2400" smtClean="0">
                <a:solidFill>
                  <a:srgbClr val="000000"/>
                </a:solidFill>
              </a:rPr>
              <a:t>97</a:t>
            </a:r>
            <a:r>
              <a:rPr lang="en-US" altLang="zh-CN" sz="2400" smtClean="0">
                <a:solidFill>
                  <a:srgbClr val="000000"/>
                </a:solidFill>
                <a:latin typeface="+mn-lt"/>
              </a:rPr>
              <a:t>0</a:t>
            </a:r>
            <a:r>
              <a:rPr lang="en-US" altLang="zh-CN" sz="2400" smtClean="0">
                <a:solidFill>
                  <a:srgbClr val="000000"/>
                </a:solidFill>
                <a:latin typeface="+mn-lt"/>
                <a:cs typeface="Times New Roman" panose="02020603050405020304" pitchFamily="18" charset="0"/>
              </a:rPr>
              <a:t>.</a:t>
            </a:r>
            <a:r>
              <a:rPr lang="en-US" altLang="zh-CN" sz="2400" smtClean="0">
                <a:solidFill>
                  <a:srgbClr val="000000"/>
                </a:solidFill>
                <a:latin typeface="+mn-lt"/>
              </a:rPr>
              <a:t>6 </a:t>
            </a:r>
            <a:r>
              <a:rPr lang="en-US" altLang="zh-CN" sz="2400" smtClean="0">
                <a:solidFill>
                  <a:srgbClr val="000000"/>
                </a:solidFill>
              </a:rPr>
              <a:t>Hz</a:t>
            </a:r>
            <a:endParaRPr lang="zh-CN" altLang="en-US"/>
          </a:p>
        </p:txBody>
      </p:sp>
      <p:sp>
        <p:nvSpPr>
          <p:cNvPr id="8" name="内容占位符 1"/>
          <p:cNvSpPr txBox="1">
            <a:spLocks/>
          </p:cNvSpPr>
          <p:nvPr/>
        </p:nvSpPr>
        <p:spPr bwMode="auto">
          <a:xfrm>
            <a:off x="360854" y="2926336"/>
            <a:ext cx="11485848" cy="1694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首先应分清楚三个速度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即波的传播速度、波源的速度、观察者的速度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当波源背离观察者运动时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相当于波长变长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观察者听到从悬崖反射回的声音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相当于有一声源以速度</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靠近观察者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此时波长变短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3960;FounderCES"/>
          <p:cNvPicPr/>
          <p:nvPr/>
        </p:nvPicPr>
        <p:blipFill>
          <a:blip r:embed="rId4"/>
          <a:stretch>
            <a:fillRect/>
          </a:stretch>
        </p:blipFill>
        <p:spPr>
          <a:xfrm>
            <a:off x="517265" y="3143692"/>
            <a:ext cx="808161" cy="288032"/>
          </a:xfrm>
          <a:prstGeom prst="rect">
            <a:avLst/>
          </a:prstGeom>
        </p:spPr>
      </p:pic>
      <mc:AlternateContent xmlns:mc="http://schemas.openxmlformats.org/markup-compatibility/2006">
        <mc:Choice xmlns:a14="http://schemas.microsoft.com/office/drawing/2010/main" Requires="a14">
          <p:sp>
            <p:nvSpPr>
              <p:cNvPr id="10" name="内容占位符 1"/>
              <p:cNvSpPr txBox="1">
                <a:spLocks/>
              </p:cNvSpPr>
              <p:nvPr/>
            </p:nvSpPr>
            <p:spPr bwMode="auto">
              <a:xfrm>
                <a:off x="360854" y="4653136"/>
                <a:ext cx="11485848" cy="192450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10000"/>
                  </a:lnSpc>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警车远离观察者时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警报器每发射一个波峰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警车便远离了一段距离</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观察者接收到的波的波长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r>
                          <a:rPr lang="en-US" altLang="zh-CN"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则单位时间经过观察者的完全波的个数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即观察者听到的声音频率为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r>
                          <a:rPr lang="en-US" altLang="zh-CN"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m:t> </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𝟑𝟑𝟎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𝟑𝟑𝟎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Hz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970.6 Hz</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0" name="内容占位符 1"/>
              <p:cNvSpPr txBox="1">
                <a:spLocks noRot="1" noChangeAspect="1" noMove="1" noResize="1" noEditPoints="1" noAdjustHandles="1" noChangeArrowheads="1" noChangeShapeType="1" noTextEdit="1"/>
              </p:cNvSpPr>
              <p:nvPr/>
            </p:nvSpPr>
            <p:spPr bwMode="auto">
              <a:xfrm>
                <a:off x="360854" y="4653136"/>
                <a:ext cx="11485848" cy="1924501"/>
              </a:xfrm>
              <a:prstGeom prst="rect">
                <a:avLst/>
              </a:prstGeom>
              <a:blipFill>
                <a:blip r:embed="rId5"/>
                <a:stretch>
                  <a:fillRect l="-796" t="-3165" r="-849" b="-9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观察者听到从悬崖反射的声音频率是多大？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2472;FounderCES"/>
          <p:cNvPicPr/>
          <p:nvPr/>
        </p:nvPicPr>
        <p:blipFill>
          <a:blip r:embed="rId2"/>
          <a:stretch>
            <a:fillRect/>
          </a:stretch>
        </p:blipFill>
        <p:spPr>
          <a:xfrm>
            <a:off x="550590" y="1484784"/>
            <a:ext cx="806064" cy="287391"/>
          </a:xfrm>
          <a:prstGeom prst="rect">
            <a:avLst/>
          </a:prstGeom>
        </p:spPr>
      </p:pic>
      <p:sp>
        <p:nvSpPr>
          <p:cNvPr id="5" name="矩形 4"/>
          <p:cNvSpPr/>
          <p:nvPr/>
        </p:nvSpPr>
        <p:spPr>
          <a:xfrm>
            <a:off x="1289867" y="1383159"/>
            <a:ext cx="1713931" cy="461665"/>
          </a:xfrm>
          <a:prstGeom prst="rect">
            <a:avLst/>
          </a:prstGeom>
        </p:spPr>
        <p:txBody>
          <a:bodyPr wrap="none">
            <a:spAutoFit/>
          </a:bodyPr>
          <a:lstStyle/>
          <a:p>
            <a:r>
              <a:rPr lang="en-US" altLang="zh-CN" sz="2400">
                <a:solidFill>
                  <a:srgbClr val="000000"/>
                </a:solidFill>
              </a:rPr>
              <a:t>1 </a:t>
            </a:r>
            <a:r>
              <a:rPr lang="en-US" altLang="zh-CN" sz="2400" smtClean="0">
                <a:solidFill>
                  <a:srgbClr val="000000"/>
                </a:solidFill>
              </a:rPr>
              <a:t>031.25 Hz</a:t>
            </a:r>
            <a:endParaRPr lang="zh-CN" altLang="en-US"/>
          </a:p>
        </p:txBody>
      </p:sp>
      <p:sp>
        <p:nvSpPr>
          <p:cNvPr id="6" name="内容占位符 1"/>
          <p:cNvSpPr txBox="1">
            <a:spLocks/>
          </p:cNvSpPr>
          <p:nvPr/>
        </p:nvSpPr>
        <p:spPr bwMode="auto">
          <a:xfrm>
            <a:off x="360854" y="1906230"/>
            <a:ext cx="11485848" cy="274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首先应分清楚三个速度</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即波的传播速度、波源的速度、观察者的速度</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当波源背离观察者运动时</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相当于波长变长</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观察者听到从悬崖反射回的声音</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相当于有一声源以速度</a:t>
            </a:r>
            <a:r>
              <a:rPr lang="en-US" altLang="zh-CN" sz="2300"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靠近观察者</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此时波长变短</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观察者听到从悬崖反射的声音</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等效于有一波源以速度</a:t>
            </a:r>
            <a:r>
              <a:rPr lang="en-US" altLang="zh-CN" sz="2300"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靠近静止的观察者所发出的声音</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警报器每发射一个波峰</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警车便行驶了一段距离</a:t>
            </a:r>
            <a:r>
              <a:rPr lang="en-US" altLang="zh-CN" sz="2300"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观察者接收到的波的波长</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3960;FounderCES"/>
          <p:cNvPicPr/>
          <p:nvPr/>
        </p:nvPicPr>
        <p:blipFill>
          <a:blip r:embed="rId3"/>
          <a:stretch>
            <a:fillRect/>
          </a:stretch>
        </p:blipFill>
        <p:spPr>
          <a:xfrm>
            <a:off x="534517" y="2114960"/>
            <a:ext cx="808161" cy="288032"/>
          </a:xfrm>
          <a:prstGeom prst="rect">
            <a:avLst/>
          </a:prstGeom>
        </p:spPr>
      </p:pic>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4277025"/>
                <a:ext cx="11485848" cy="159543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2300"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所以观察者听到从悬崖反射的声音频率为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2300"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2300"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声</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𝟑𝟑𝟎</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𝟑𝟑𝟎</m:t>
                        </m:r>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Hz</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1031.25 Hz</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4277025"/>
                <a:ext cx="11485848" cy="1595437"/>
              </a:xfrm>
              <a:prstGeom prst="rect">
                <a:avLst/>
              </a:prstGeom>
              <a:blipFill>
                <a:blip r:embed="rId4"/>
                <a:stretch>
                  <a:fillRect l="-743" r="-796" b="-421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36171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1"/>
            <a:ext cx="11512136" cy="3384376"/>
          </a:xfrm>
          <a:prstGeom prst="rect">
            <a:avLst/>
          </a:prstGeom>
        </p:spPr>
      </p:pic>
      <p:pic>
        <p:nvPicPr>
          <p:cNvPr id="3" name="名师点拨.eps" descr="id:2147493889;FounderCES"/>
          <p:cNvPicPr/>
          <p:nvPr/>
        </p:nvPicPr>
        <p:blipFill>
          <a:blip r:embed="rId3"/>
          <a:stretch>
            <a:fillRect/>
          </a:stretch>
        </p:blipFill>
        <p:spPr>
          <a:xfrm>
            <a:off x="406574" y="1000848"/>
            <a:ext cx="1993265" cy="465455"/>
          </a:xfrm>
          <a:prstGeom prst="rect">
            <a:avLst/>
          </a:prstGeom>
        </p:spPr>
      </p:pic>
      <p:sp>
        <p:nvSpPr>
          <p:cNvPr id="2" name="内容占位符 1"/>
          <p:cNvSpPr>
            <a:spLocks noGrp="1"/>
          </p:cNvSpPr>
          <p:nvPr>
            <p:ph idx="1"/>
          </p:nvPr>
        </p:nvSpPr>
        <p:spPr>
          <a:xfrm>
            <a:off x="360854" y="908720"/>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多普勒效应</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适用于一切波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多普勒效应的判断方法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波源与观察者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确定波源与观察者之间的距离是否变化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若距离变化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则能发生多普勒效应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否则不发生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当两者远离时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观察者接收到的频率变小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靠近时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观察者接收到的频率变大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但波源的频率不变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474906"/>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由</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波的图像来求解振动与由振动图像来求解波动</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从波的图像中可直接读取波长和振幅，结合所给的时间来计算波的周期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，再来写出振动方程或画出振动图像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从振动图像中可直接读取周期和振幅，结合所给的传播距离来计算波长，再画出波的图像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由波的图像的群体质点在某一时刻的特征来分析某个质点在这个时刻及以后的时刻的振动情况，由全体到局部把波的图像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成振动方程或振动图像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情境通.eps" descr="id:2147492486;FounderCES"/>
          <p:cNvPicPr/>
          <p:nvPr/>
        </p:nvPicPr>
        <p:blipFill>
          <a:blip r:embed="rId2"/>
          <a:stretch>
            <a:fillRect/>
          </a:stretch>
        </p:blipFill>
        <p:spPr>
          <a:xfrm>
            <a:off x="3142878" y="922541"/>
            <a:ext cx="5545296" cy="562243"/>
          </a:xfrm>
          <a:prstGeom prst="rect">
            <a:avLst/>
          </a:prstGeom>
        </p:spPr>
      </p:pic>
      <p:pic>
        <p:nvPicPr>
          <p:cNvPr id="6" name="情境.eps" descr="id:2147492493;FounderCES"/>
          <p:cNvPicPr/>
          <p:nvPr/>
        </p:nvPicPr>
        <p:blipFill>
          <a:blip r:embed="rId3"/>
          <a:stretch>
            <a:fillRect/>
          </a:stretch>
        </p:blipFill>
        <p:spPr>
          <a:xfrm>
            <a:off x="478582" y="1628800"/>
            <a:ext cx="793566" cy="358899"/>
          </a:xfrm>
          <a:prstGeom prst="rect">
            <a:avLst/>
          </a:prstGeom>
        </p:spPr>
      </p:pic>
    </p:spTree>
    <p:extLst>
      <p:ext uri="{BB962C8B-B14F-4D97-AF65-F5344CB8AC3E}">
        <p14:creationId xmlns:p14="http://schemas.microsoft.com/office/powerpoint/2010/main" val="3800376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792239"/>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由振动图像的个体质点在连续时间内的振动特征来分析群体质点在某个时刻的振动情况以及形成的波形图，由个体到局部把振动图像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翻译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成波的图像，最后来求解波的多解性问题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熟练掌握波速的方向与振动的方向互判的方法，熟练掌握波的多解性问题的处理方法，加强对波的空间周期性与波动周期性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振动周期性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的理解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0762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35531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列简谐横波沿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轴传播，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时刻的波形如图甲所示，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是介质中的两个质点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图乙是质点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的加速度比质点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时刻后质点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先到达正向最大位移处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1.eps" descr="id:2147492500;FounderCES"/>
          <p:cNvPicPr/>
          <p:nvPr/>
        </p:nvPicPr>
        <p:blipFill>
          <a:blip r:embed="rId2"/>
          <a:stretch>
            <a:fillRect/>
          </a:stretch>
        </p:blipFill>
        <p:spPr>
          <a:xfrm>
            <a:off x="554754" y="908720"/>
            <a:ext cx="1147964" cy="370265"/>
          </a:xfrm>
          <a:prstGeom prst="rect">
            <a:avLst/>
          </a:prstGeom>
        </p:spPr>
      </p:pic>
      <p:pic>
        <p:nvPicPr>
          <p:cNvPr id="6" name="图片 5"/>
          <p:cNvPicPr>
            <a:picLocks noChangeAspect="1"/>
          </p:cNvPicPr>
          <p:nvPr/>
        </p:nvPicPr>
        <p:blipFill>
          <a:blip r:embed="rId3"/>
          <a:stretch>
            <a:fillRect/>
          </a:stretch>
        </p:blipFill>
        <p:spPr>
          <a:xfrm>
            <a:off x="3440764" y="1916832"/>
            <a:ext cx="5102714" cy="1944216"/>
          </a:xfrm>
          <a:prstGeom prst="rect">
            <a:avLst/>
          </a:prstGeom>
        </p:spPr>
      </p:pic>
      <p:pic>
        <p:nvPicPr>
          <p:cNvPr id="7" name="24答案.eps" descr="id:2147492528;FounderCES"/>
          <p:cNvPicPr/>
          <p:nvPr/>
        </p:nvPicPr>
        <p:blipFill>
          <a:blip r:embed="rId4"/>
          <a:stretch>
            <a:fillRect/>
          </a:stretch>
        </p:blipFill>
        <p:spPr>
          <a:xfrm>
            <a:off x="478582" y="6093296"/>
            <a:ext cx="939137" cy="335087"/>
          </a:xfrm>
          <a:prstGeom prst="rect">
            <a:avLst/>
          </a:prstGeom>
        </p:spPr>
      </p:pic>
      <p:sp>
        <p:nvSpPr>
          <p:cNvPr id="9" name="矩形 8"/>
          <p:cNvSpPr/>
          <p:nvPr/>
        </p:nvSpPr>
        <p:spPr>
          <a:xfrm>
            <a:off x="1456884" y="6038540"/>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10064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561279"/>
              </a:xfrm>
            </p:spPr>
            <p:txBody>
              <a:bodyPr/>
              <a:lstStyle/>
              <a:p>
                <a:pPr algn="dist" hangingPunct="0">
                  <a:spcAft>
                    <a:spcPts val="0"/>
                  </a:spcAft>
                  <a:tabLst>
                    <a:tab pos="6391275"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在平衡位置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加速度比质点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结合波形图可知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根据平移法可知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比质点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先到达正向最大位移处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这列波的波速为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2561279"/>
              </a:xfrm>
              <a:blipFill>
                <a:blip r:embed="rId2"/>
                <a:stretch>
                  <a:fillRect l="-796" r="-849" b="-1900"/>
                </a:stretch>
              </a:blipFill>
            </p:spPr>
            <p:txBody>
              <a:bodyPr/>
              <a:lstStyle/>
              <a:p>
                <a:r>
                  <a:rPr lang="zh-CN" altLang="en-US">
                    <a:noFill/>
                  </a:rPr>
                  <a:t> </a:t>
                </a:r>
              </a:p>
            </p:txBody>
          </p:sp>
        </mc:Fallback>
      </mc:AlternateContent>
      <p:pic>
        <p:nvPicPr>
          <p:cNvPr id="5" name="24解析.eps" descr="id:2147492521;FounderCES"/>
          <p:cNvPicPr/>
          <p:nvPr/>
        </p:nvPicPr>
        <p:blipFill>
          <a:blip r:embed="rId3"/>
          <a:stretch>
            <a:fillRect/>
          </a:stretch>
        </p:blipFill>
        <p:spPr>
          <a:xfrm>
            <a:off x="478582" y="980728"/>
            <a:ext cx="827335" cy="294385"/>
          </a:xfrm>
          <a:prstGeom prst="rect">
            <a:avLst/>
          </a:prstGeom>
        </p:spPr>
      </p:pic>
      <p:pic>
        <p:nvPicPr>
          <p:cNvPr id="6" name="图片 5"/>
          <p:cNvPicPr>
            <a:picLocks noChangeAspect="1"/>
          </p:cNvPicPr>
          <p:nvPr/>
        </p:nvPicPr>
        <p:blipFill>
          <a:blip r:embed="rId4"/>
          <a:stretch>
            <a:fillRect/>
          </a:stretch>
        </p:blipFill>
        <p:spPr>
          <a:xfrm>
            <a:off x="3502918" y="3356992"/>
            <a:ext cx="5102714" cy="1944216"/>
          </a:xfrm>
          <a:prstGeom prst="rect">
            <a:avLst/>
          </a:prstGeom>
        </p:spPr>
      </p:pic>
    </p:spTree>
    <p:extLst>
      <p:ext uri="{BB962C8B-B14F-4D97-AF65-F5344CB8AC3E}">
        <p14:creationId xmlns:p14="http://schemas.microsoft.com/office/powerpoint/2010/main" val="1099407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音调与响度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音调：音调由频率决定，频率高则音调高，频率低则音调低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响度：响度由振幅决定，振幅大则响度大，振幅小则响度小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因波源与观察者之间有相对运动而使观察者接收到的波的频率发生变化的现象，称为多普勒效应，它是奥地利科学家多普勒发现的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95834" y="1736355"/>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56078"/>
            <a:ext cx="11485848" cy="175432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时刻简谐横波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的波形图，其中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轴正方向传播，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轴负方向传播，波速都是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，振动方向都平行于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下列选项画出的是平衡位置在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处的质点从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时刻开始的振动图像，其中正确的是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2.eps" descr="id:2147492535;FounderCES"/>
          <p:cNvPicPr/>
          <p:nvPr/>
        </p:nvPicPr>
        <p:blipFill>
          <a:blip r:embed="rId2"/>
          <a:stretch>
            <a:fillRect/>
          </a:stretch>
        </p:blipFill>
        <p:spPr>
          <a:xfrm>
            <a:off x="415200" y="942602"/>
            <a:ext cx="1128525" cy="363662"/>
          </a:xfrm>
          <a:prstGeom prst="rect">
            <a:avLst/>
          </a:prstGeom>
        </p:spPr>
      </p:pic>
      <p:pic>
        <p:nvPicPr>
          <p:cNvPr id="6" name="图片 5"/>
          <p:cNvPicPr>
            <a:picLocks noChangeAspect="1"/>
          </p:cNvPicPr>
          <p:nvPr/>
        </p:nvPicPr>
        <p:blipFill>
          <a:blip r:embed="rId3"/>
          <a:stretch>
            <a:fillRect/>
          </a:stretch>
        </p:blipFill>
        <p:spPr>
          <a:xfrm>
            <a:off x="262558" y="2636912"/>
            <a:ext cx="2811537" cy="1728192"/>
          </a:xfrm>
          <a:prstGeom prst="rect">
            <a:avLst/>
          </a:prstGeom>
        </p:spPr>
      </p:pic>
      <p:pic>
        <p:nvPicPr>
          <p:cNvPr id="7" name="图片 6"/>
          <p:cNvPicPr>
            <a:picLocks noChangeAspect="1"/>
          </p:cNvPicPr>
          <p:nvPr/>
        </p:nvPicPr>
        <p:blipFill>
          <a:blip r:embed="rId4"/>
          <a:stretch>
            <a:fillRect/>
          </a:stretch>
        </p:blipFill>
        <p:spPr>
          <a:xfrm>
            <a:off x="3134926" y="2470327"/>
            <a:ext cx="4400440" cy="2398833"/>
          </a:xfrm>
          <a:prstGeom prst="rect">
            <a:avLst/>
          </a:prstGeom>
        </p:spPr>
      </p:pic>
      <p:pic>
        <p:nvPicPr>
          <p:cNvPr id="8" name="图片 7"/>
          <p:cNvPicPr>
            <a:picLocks noChangeAspect="1"/>
          </p:cNvPicPr>
          <p:nvPr/>
        </p:nvPicPr>
        <p:blipFill>
          <a:blip r:embed="rId5"/>
          <a:stretch>
            <a:fillRect/>
          </a:stretch>
        </p:blipFill>
        <p:spPr>
          <a:xfrm>
            <a:off x="7463358" y="2564904"/>
            <a:ext cx="4488141" cy="2347246"/>
          </a:xfrm>
          <a:prstGeom prst="rect">
            <a:avLst/>
          </a:prstGeom>
        </p:spPr>
      </p:pic>
      <p:sp>
        <p:nvSpPr>
          <p:cNvPr id="10" name="矩形 9"/>
          <p:cNvSpPr/>
          <p:nvPr/>
        </p:nvSpPr>
        <p:spPr>
          <a:xfrm>
            <a:off x="1414686" y="4653136"/>
            <a:ext cx="407484" cy="461665"/>
          </a:xfrm>
          <a:prstGeom prst="rect">
            <a:avLst/>
          </a:prstGeom>
        </p:spPr>
        <p:txBody>
          <a:bodyPr wrap="none">
            <a:spAutoFit/>
          </a:bodyPr>
          <a:lstStyle/>
          <a:p>
            <a:r>
              <a:rPr lang="en-US" altLang="zh-CN" sz="2400">
                <a:solidFill>
                  <a:srgbClr val="000000"/>
                </a:solidFill>
              </a:rPr>
              <a:t>C</a:t>
            </a:r>
            <a:endParaRPr lang="zh-CN" altLang="en-US"/>
          </a:p>
        </p:txBody>
      </p:sp>
      <p:pic>
        <p:nvPicPr>
          <p:cNvPr id="11" name="24答案.eps" descr="id:2147492591;FounderCES"/>
          <p:cNvPicPr/>
          <p:nvPr/>
        </p:nvPicPr>
        <p:blipFill>
          <a:blip r:embed="rId6"/>
          <a:stretch>
            <a:fillRect/>
          </a:stretch>
        </p:blipFill>
        <p:spPr>
          <a:xfrm>
            <a:off x="478582" y="4725144"/>
            <a:ext cx="912517" cy="325562"/>
          </a:xfrm>
          <a:prstGeom prst="rect">
            <a:avLst/>
          </a:prstGeom>
        </p:spPr>
      </p:pic>
    </p:spTree>
    <p:extLst>
      <p:ext uri="{BB962C8B-B14F-4D97-AF65-F5344CB8AC3E}">
        <p14:creationId xmlns:p14="http://schemas.microsoft.com/office/powerpoint/2010/main" val="148299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72289"/>
              </a:xfrm>
            </p:spPr>
            <p:txBody>
              <a:bodyPr/>
              <a:lstStyle/>
              <a:p>
                <a:pPr hangingPunct="0">
                  <a:spcAft>
                    <a:spcPts val="0"/>
                  </a:spcAft>
                  <a:tabLst>
                    <a:tab pos="6391275" algn="l"/>
                  </a:tabLst>
                </a:pPr>
                <a:r>
                  <a:rPr lang="en-US" altLang="zh-CN" sz="2300"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200"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u="wavy" smtClean="0">
                    <a:solidFill>
                      <a:srgbClr val="000000"/>
                    </a:solidFill>
                    <a:uFill>
                      <a:solidFill>
                        <a:srgbClr val="00FFFF"/>
                      </a:solidFill>
                    </a:uFill>
                    <a:ea typeface="宋体" panose="02010600030101010101" pitchFamily="2" charset="-122"/>
                    <a:cs typeface="Times New Roman" panose="02020603050405020304" pitchFamily="18" charset="0"/>
                  </a:rPr>
                  <a:t>0.1  </a:t>
                </a:r>
                <a:r>
                  <a:rPr lang="en-US" altLang="zh-CN" sz="2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时的波形图可知</a:t>
                </a:r>
                <a:r>
                  <a:rPr lang="en-US" altLang="zh-CN" sz="2200"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2 m</a:t>
                </a:r>
                <a:r>
                  <a:rPr lang="zh-CN" altLang="zh-CN" sz="2200"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的质点处于干涉的振动加强点</a:t>
                </a:r>
                <a:r>
                  <a:rPr lang="zh-CN" altLang="zh-CN" sz="2200"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振幅为</a:t>
                </a:r>
                <a:r>
                  <a:rPr lang="en-US" altLang="zh-CN" sz="2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3 cm</a:t>
                </a:r>
                <a:r>
                  <a:rPr lang="zh-CN" altLang="zh-CN" sz="2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sz="2300"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列波在</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处振动的相位相同</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处是振动加强点</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振幅</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 cm</a:t>
                </a:r>
                <a:r>
                  <a:rPr lang="en-US" altLang="zh-CN" sz="2300"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91275" algn="l"/>
                  </a:tabLst>
                </a:pP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此时位于平衡位置并向上运动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的波速和波长可以求出周期</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m:rPr>
                            <m:nor/>
                          </m:rPr>
                          <a:rPr lang="en-US" altLang="zh-CN" b="1" i="1">
                            <a:latin typeface="Book Antiqua" panose="02040602050305030304" pitchFamily="18" charset="0"/>
                          </a:rPr>
                          <m:t>v</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s</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sz="2300" b="1" smtClean="0">
                    <a:solidFill>
                      <a:srgbClr val="000000"/>
                    </a:solidFill>
                    <a:ea typeface="宋体" panose="02010600030101010101" pitchFamily="2" charset="-122"/>
                    <a:cs typeface="Times New Roman" panose="02020603050405020304" pitchFamily="18" charset="0"/>
                  </a:rPr>
                  <a:t>0.1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s</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时该质点位于波谷</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72289"/>
              </a:xfrm>
              <a:blipFill>
                <a:blip r:embed="rId2"/>
                <a:stretch>
                  <a:fillRect l="-743" r="-796"/>
                </a:stretch>
              </a:blipFill>
            </p:spPr>
            <p:txBody>
              <a:bodyPr/>
              <a:lstStyle/>
              <a:p>
                <a:r>
                  <a:rPr lang="zh-CN" altLang="en-US">
                    <a:noFill/>
                  </a:rPr>
                  <a:t> </a:t>
                </a:r>
              </a:p>
            </p:txBody>
          </p:sp>
        </mc:Fallback>
      </mc:AlternateContent>
      <p:pic>
        <p:nvPicPr>
          <p:cNvPr id="3" name="箭头右下.eps" descr="id:2147492584;FounderCES"/>
          <p:cNvPicPr/>
          <p:nvPr/>
        </p:nvPicPr>
        <p:blipFill>
          <a:blip r:embed="rId3"/>
          <a:stretch>
            <a:fillRect/>
          </a:stretch>
        </p:blipFill>
        <p:spPr>
          <a:xfrm>
            <a:off x="6167215" y="1340769"/>
            <a:ext cx="360040" cy="284170"/>
          </a:xfrm>
          <a:prstGeom prst="rect">
            <a:avLst/>
          </a:prstGeom>
        </p:spPr>
      </p:pic>
      <p:pic>
        <p:nvPicPr>
          <p:cNvPr id="4" name="24解析.eps" descr="id:2147492577;FounderCES"/>
          <p:cNvPicPr/>
          <p:nvPr/>
        </p:nvPicPr>
        <p:blipFill>
          <a:blip r:embed="rId4"/>
          <a:stretch>
            <a:fillRect/>
          </a:stretch>
        </p:blipFill>
        <p:spPr>
          <a:xfrm>
            <a:off x="550590" y="960476"/>
            <a:ext cx="934720" cy="333375"/>
          </a:xfrm>
          <a:prstGeom prst="rect">
            <a:avLst/>
          </a:prstGeom>
        </p:spPr>
      </p:pic>
    </p:spTree>
    <p:extLst>
      <p:ext uri="{BB962C8B-B14F-4D97-AF65-F5344CB8AC3E}">
        <p14:creationId xmlns:p14="http://schemas.microsoft.com/office/powerpoint/2010/main" val="2769850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120032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一列沿水平直线传播的简谐横波上有相距</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两点，图甲和图乙所示分别是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两质点的振动图像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已知该波波长大于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，求这列波可能的波速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360854" y="906882"/>
            <a:ext cx="1133782" cy="365455"/>
          </a:xfrm>
          <a:prstGeom prst="rect">
            <a:avLst/>
          </a:prstGeom>
        </p:spPr>
      </p:pic>
      <p:pic>
        <p:nvPicPr>
          <p:cNvPr id="4" name="24答案.eps" descr="id:2147493967;FounderCES"/>
          <p:cNvPicPr/>
          <p:nvPr/>
        </p:nvPicPr>
        <p:blipFill>
          <a:blip r:embed="rId3"/>
          <a:stretch>
            <a:fillRect/>
          </a:stretch>
        </p:blipFill>
        <p:spPr>
          <a:xfrm>
            <a:off x="502431" y="4112121"/>
            <a:ext cx="912255" cy="324991"/>
          </a:xfrm>
          <a:prstGeom prst="rect">
            <a:avLst/>
          </a:prstGeom>
        </p:spPr>
      </p:pic>
      <p:pic>
        <p:nvPicPr>
          <p:cNvPr id="5" name="24xb20.jpg" descr="id:2147492605;FounderCES"/>
          <p:cNvPicPr/>
          <p:nvPr/>
        </p:nvPicPr>
        <p:blipFill>
          <a:blip r:embed="rId4"/>
          <a:stretch>
            <a:fillRect/>
          </a:stretch>
        </p:blipFill>
        <p:spPr>
          <a:xfrm>
            <a:off x="3718942" y="2132856"/>
            <a:ext cx="4644352" cy="1800200"/>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3782650"/>
                <a:ext cx="11485848" cy="144655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这列波的波速可能为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这列波的波速可能为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m/s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782650"/>
                <a:ext cx="11485848" cy="1446550"/>
              </a:xfrm>
              <a:prstGeom prst="rect">
                <a:avLst/>
              </a:prstGeom>
              <a:blipFill>
                <a:blip r:embed="rId5"/>
                <a:stretch>
                  <a:fillRect l="-796" r="-849" b="-46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6445"/>
                <a:ext cx="11485848" cy="521924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振动图像得质点振动周期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0.4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点晚振动的时间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66445"/>
                <a:ext cx="11485848" cy="5219249"/>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550590" y="980728"/>
            <a:ext cx="936104" cy="333631"/>
          </a:xfrm>
          <a:prstGeom prst="rect">
            <a:avLst/>
          </a:prstGeom>
        </p:spPr>
      </p:pic>
      <p:pic>
        <p:nvPicPr>
          <p:cNvPr id="5" name="24xb20.jpg" descr="id:2147492605;FounderCES"/>
          <p:cNvPicPr/>
          <p:nvPr/>
        </p:nvPicPr>
        <p:blipFill>
          <a:blip r:embed="rId4"/>
          <a:stretch>
            <a:fillRect/>
          </a:stretch>
        </p:blipFill>
        <p:spPr>
          <a:xfrm>
            <a:off x="7175326" y="3212976"/>
            <a:ext cx="4644352" cy="1800200"/>
          </a:xfrm>
          <a:prstGeom prst="rect">
            <a:avLst/>
          </a:prstGeom>
        </p:spPr>
      </p:pic>
    </p:spTree>
    <p:extLst>
      <p:ext uri="{BB962C8B-B14F-4D97-AF65-F5344CB8AC3E}">
        <p14:creationId xmlns:p14="http://schemas.microsoft.com/office/powerpoint/2010/main" val="1239405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59306"/>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若波由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点晚振动的时间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则波长为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r>
                          <m:rPr>
                            <m:nor/>
                          </m:rPr>
                          <a:rPr lang="en-US" altLang="zh-CN" b="1" i="1">
                            <a:solidFill>
                              <a:srgbClr val="000000"/>
                            </a:solidFill>
                            <a:ea typeface="宋体" panose="02010600030101010101" pitchFamily="2" charset="-122"/>
                            <a:cs typeface="Times New Roman" panose="02020603050405020304" pitchFamily="18" charset="0"/>
                          </a:rPr>
                          <m:t>′</m:t>
                        </m:r>
                        <m:r>
                          <m:rPr>
                            <m:nor/>
                          </m:rPr>
                          <a:rPr lang="en-US" altLang="zh-CN" b="1" i="1" smtClean="0">
                            <a:solidFill>
                              <a:srgbClr val="000000"/>
                            </a:solidFill>
                            <a:ea typeface="宋体" panose="02010600030101010101" pitchFamily="2" charset="-122"/>
                            <a:cs typeface="Times New Roman" panose="02020603050405020304" pitchFamily="18" charset="0"/>
                          </a:rPr>
                          <m:t> </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r>
                          <m:rPr>
                            <m:nor/>
                          </m:rPr>
                          <a:rPr lang="en-US" altLang="zh-CN" b="1" i="1">
                            <a:solidFill>
                              <a:srgbClr val="000000"/>
                            </a:solidFill>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ea typeface="Cambria Math" panose="02040503050406030204" pitchFamily="18" charset="0"/>
                            <a:cs typeface="Times New Roman" panose="02020603050405020304" pitchFamily="18" charset="0"/>
                          </a:rPr>
                        </m:ctrlPr>
                      </m:fPr>
                      <m:num>
                        <m:r>
                          <a:rPr lang="en-US" altLang="zh-CN" b="1" i="1">
                            <a:solidFill>
                              <a:srgbClr val="000000"/>
                            </a:solidFill>
                            <a:ea typeface="宋体" panose="02010600030101010101" pitchFamily="2" charset="-122"/>
                            <a:cs typeface="Times New Roman" panose="02020603050405020304" pitchFamily="18" charset="0"/>
                          </a:rPr>
                          <m:t>𝝀</m:t>
                        </m:r>
                        <m:r>
                          <m:rPr>
                            <m:nor/>
                          </m:rPr>
                          <a:rPr lang="en-US" altLang="zh-CN" b="1" i="1">
                            <a:solidFill>
                              <a:srgbClr val="000000"/>
                            </a:solidFill>
                            <a:ea typeface="宋体" panose="02010600030101010101" pitchFamily="2" charset="-122"/>
                            <a:cs typeface="Times New Roman" panose="02020603050405020304" pitchFamily="18" charset="0"/>
                          </a:rPr>
                          <m:t>′</m:t>
                        </m:r>
                        <m:sSub>
                          <m:sSubPr>
                            <m:ctrlPr>
                              <a:rPr lang="zh-CN" altLang="zh-CN" b="1" i="1">
                                <a:solidFill>
                                  <a:srgbClr val="000000"/>
                                </a:solidFill>
                                <a:ea typeface="Cambria Math" panose="02040503050406030204" pitchFamily="18" charset="0"/>
                                <a:cs typeface="Times New Roman" panose="02020603050405020304" pitchFamily="18" charset="0"/>
                              </a:rPr>
                            </m:ctrlPr>
                          </m:sSubPr>
                          <m:e>
                            <m:r>
                              <a:rPr lang="en-US" altLang="zh-CN" b="1" i="1">
                                <a:solidFill>
                                  <a:srgbClr val="000000"/>
                                </a:solidFill>
                                <a:ea typeface="宋体" panose="02010600030101010101" pitchFamily="2" charset="-122"/>
                                <a:cs typeface="Times New Roman" panose="02020603050405020304" pitchFamily="18" charset="0"/>
                              </a:rPr>
                              <m:t> </m:t>
                            </m:r>
                          </m:e>
                          <m:sub>
                            <m:r>
                              <a:rPr lang="en-US" altLang="zh-CN" b="1" i="1">
                                <a:solidFill>
                                  <a:srgbClr val="000000"/>
                                </a:solidFill>
                                <a:ea typeface="宋体" panose="02010600030101010101" pitchFamily="2" charset="-122"/>
                                <a:cs typeface="Times New Roman" panose="02020603050405020304" pitchFamily="18" charset="0"/>
                              </a:rPr>
                              <m:t>𝟐</m:t>
                            </m:r>
                          </m:sub>
                        </m:sSub>
                      </m:num>
                      <m:den>
                        <m:r>
                          <a:rPr lang="en-US" altLang="zh-CN" b="1" i="1">
                            <a:solidFill>
                              <a:srgbClr val="000000"/>
                            </a:solidFill>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59306"/>
              </a:xfrm>
              <a:blipFill>
                <a:blip r:embed="rId2"/>
                <a:stretch>
                  <a:fillRect l="-796"/>
                </a:stretch>
              </a:blipFill>
            </p:spPr>
            <p:txBody>
              <a:bodyPr/>
              <a:lstStyle/>
              <a:p>
                <a:r>
                  <a:rPr lang="zh-CN" altLang="en-US">
                    <a:noFill/>
                  </a:rPr>
                  <a:t> </a:t>
                </a:r>
              </a:p>
            </p:txBody>
          </p:sp>
        </mc:Fallback>
      </mc:AlternateContent>
      <p:pic>
        <p:nvPicPr>
          <p:cNvPr id="3" name="24xb20.jpg" descr="id:2147492605;FounderCES"/>
          <p:cNvPicPr/>
          <p:nvPr/>
        </p:nvPicPr>
        <p:blipFill>
          <a:blip r:embed="rId3"/>
          <a:stretch>
            <a:fillRect/>
          </a:stretch>
        </p:blipFill>
        <p:spPr>
          <a:xfrm>
            <a:off x="7175326" y="2564904"/>
            <a:ext cx="4644352" cy="1800200"/>
          </a:xfrm>
          <a:prstGeom prst="rect">
            <a:avLst/>
          </a:prstGeom>
        </p:spPr>
      </p:pic>
    </p:spTree>
    <p:extLst>
      <p:ext uri="{BB962C8B-B14F-4D97-AF65-F5344CB8AC3E}">
        <p14:creationId xmlns:p14="http://schemas.microsoft.com/office/powerpoint/2010/main" val="3871917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多普勒效应产生的原因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波源不动、观察者运动的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波源每完成一次全振动，便向外发出一个波长的波；而波源的频率等于单位时间内波源完成全振动的次数，所以波源振动的频率等于单位时间内波源向外发出完整的波的个数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对观察者来说，他接收到的波的频率等于他在单位时间内接收到的完整的波的个数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30.jpg" descr="id:2147492387;FounderCES"/>
          <p:cNvPicPr/>
          <p:nvPr/>
        </p:nvPicPr>
        <p:blipFill>
          <a:blip r:embed="rId2"/>
          <a:stretch>
            <a:fillRect/>
          </a:stretch>
        </p:blipFill>
        <p:spPr>
          <a:xfrm>
            <a:off x="5447134" y="3645024"/>
            <a:ext cx="2308517" cy="2088232"/>
          </a:xfrm>
          <a:prstGeom prst="rect">
            <a:avLst/>
          </a:prstGeom>
        </p:spPr>
      </p:pic>
    </p:spTree>
    <p:extLst>
      <p:ext uri="{BB962C8B-B14F-4D97-AF65-F5344CB8AC3E}">
        <p14:creationId xmlns:p14="http://schemas.microsoft.com/office/powerpoint/2010/main" val="1346139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当波源和观察者都不动时，波源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内发出几个完整的波，观察者在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内就接收到几个完整的波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在这种情况下，观察者接收到的波的频率等于波源的频率。而当波源与观察者之间有相对运动时，观察者接收到的波的频率就不再等于波源的频率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首先假设波源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静止不动，观察者以一定的速度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向靠近波源的方向运动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内，观察者向着波源移动了一段距离，与观察者不动的情况相比较，观察者在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内接收到的完整的波的个数就会增多，也就是接收到的波的频率增大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同样道理，当观察者远离波源时，在单位时间内接收到的完整的波的个数就会減少，也就是接收到的波的频率减小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30.jpg" descr="id:2147492387;FounderCES"/>
          <p:cNvPicPr/>
          <p:nvPr/>
        </p:nvPicPr>
        <p:blipFill>
          <a:blip r:embed="rId2"/>
          <a:stretch>
            <a:fillRect/>
          </a:stretch>
        </p:blipFill>
        <p:spPr>
          <a:xfrm>
            <a:off x="5833297" y="4725144"/>
            <a:ext cx="1990101" cy="1800200"/>
          </a:xfrm>
          <a:prstGeom prst="rect">
            <a:avLst/>
          </a:prstGeom>
        </p:spPr>
      </p:pic>
    </p:spTree>
    <p:extLst>
      <p:ext uri="{BB962C8B-B14F-4D97-AF65-F5344CB8AC3E}">
        <p14:creationId xmlns:p14="http://schemas.microsoft.com/office/powerpoint/2010/main" val="3256699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观察者不动、波源运动的情景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46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如图所示，波源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发出球面波，球面波的每一波面的球心就是发出该波时波源所在的位置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当波源不运动时，波纹间距是均匀的；而当波源向右运动时，相当于波面的球心向右运动，波源右方的波面变得密集，波长变短；波源左方的波面变得稀疏，波长变长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因此，在波源右方的观察者，单位时间内接收到完整的波的个数就增多，即接收到的频率增大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同理，在波源左方，观察者接收到的频率减小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31.jpg" descr="id:2147492394;FounderCES"/>
          <p:cNvPicPr/>
          <p:nvPr/>
        </p:nvPicPr>
        <p:blipFill>
          <a:blip r:embed="rId2"/>
          <a:stretch>
            <a:fillRect/>
          </a:stretch>
        </p:blipFill>
        <p:spPr>
          <a:xfrm>
            <a:off x="5015086" y="4149080"/>
            <a:ext cx="2888648" cy="1872208"/>
          </a:xfrm>
          <a:prstGeom prst="rect">
            <a:avLst/>
          </a:prstGeom>
        </p:spPr>
      </p:pic>
    </p:spTree>
    <p:extLst>
      <p:ext uri="{BB962C8B-B14F-4D97-AF65-F5344CB8AC3E}">
        <p14:creationId xmlns:p14="http://schemas.microsoft.com/office/powerpoint/2010/main" val="2213390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之，当波源与观察者没有发生相对运动时，观察者接收到的波的频率不变，即等于波源的频率；当波源与观察者相互接近时，观察者接收到的波的频率增大；当波源与观察者相互远离时，观察者接收到的波的频率减小。光波、无线电波、微波等都能发生多普勒效应，多普勒效应是波共有的特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99401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46237"/>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交通警察使用多普勒测速仪测定汽车的行驶速度，判断车辆是否超速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医学上用来诊断人体心脏、血管等疾病的彩色超声多普勒诊断仪，其基本工作原理也利用了多普勒效应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238"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军事、航天、气象预报等领域利用电磁波的多普勒效应跟踪目的物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如导弹、云层等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504871" y="938902"/>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792239"/>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多普勒效应</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声源完成一次全振动，向外发出一个波长的波，称为一个完全波，频率表示单位时间内完成的全振动的次数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因此波源的频率又等于单位时间内波源发出的完全波的个数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观察者听到的声音的音调，是由观察者接收到的频率决定的，即单位时间内接收到的完全波的个数决定的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08720"/>
            <a:ext cx="6638168" cy="573653"/>
          </a:xfrm>
          <a:prstGeom prst="rect">
            <a:avLst/>
          </a:prstGeom>
        </p:spPr>
      </p:pic>
      <p:pic>
        <p:nvPicPr>
          <p:cNvPr id="5" name="要点1.eps" descr="id:2147492415;FounderCES"/>
          <p:cNvPicPr/>
          <p:nvPr/>
        </p:nvPicPr>
        <p:blipFill>
          <a:blip r:embed="rId3"/>
          <a:stretch>
            <a:fillRect/>
          </a:stretch>
        </p:blipFill>
        <p:spPr>
          <a:xfrm>
            <a:off x="478582" y="1609368"/>
            <a:ext cx="1080441"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波源和观察者间相对距离不变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观察者接收到的频率等于波源的频率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波源和观察者间距离发生相对变化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algn="dist"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观察者在单位时间内接收到的完全波的个数发生变化，即接收到的频率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波源与观察者如果相互靠近，观察者接收到的频率增大；二者如果相互远离，观察者接收到的频率减小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8573597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2165</Words>
  <Application>Microsoft Office PowerPoint</Application>
  <PresentationFormat>自定义</PresentationFormat>
  <Paragraphs>107</Paragraphs>
  <Slides>24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24</vt:i4>
      </vt:variant>
    </vt:vector>
  </HeadingPairs>
  <TitlesOfParts>
    <vt:vector size="35"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389</cp:revision>
  <dcterms:created xsi:type="dcterms:W3CDTF">2020-11-06T05:24:00Z</dcterms:created>
  <dcterms:modified xsi:type="dcterms:W3CDTF">2025-06-18T02:43:13Z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